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99" r:id="rId3"/>
    <p:sldId id="300" r:id="rId4"/>
    <p:sldId id="342" r:id="rId5"/>
    <p:sldId id="317" r:id="rId6"/>
    <p:sldId id="301" r:id="rId7"/>
    <p:sldId id="341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43" r:id="rId19"/>
    <p:sldId id="344" r:id="rId20"/>
    <p:sldId id="328" r:id="rId21"/>
    <p:sldId id="347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5" r:id="rId35"/>
    <p:sldId id="348" r:id="rId36"/>
    <p:sldId id="346" r:id="rId3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991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/>
              <a:t>8</a:t>
            </a:r>
            <a:r>
              <a:rPr lang="hu-HU" sz="3600" dirty="0" smtClean="0"/>
              <a:t>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hu-HU" sz="2800" dirty="0" smtClean="0"/>
              <a:t>Felemelkedést eredményező gazdaságpolitikák I.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hu-HU" sz="2800" dirty="0" smtClean="0"/>
              <a:t>A szociális piacgazdaság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Ordoliberalizmus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>
                <a:solidFill>
                  <a:prstClr val="black"/>
                </a:solidFill>
              </a:rPr>
              <a:t>Ezek </a:t>
            </a:r>
            <a:r>
              <a:rPr lang="hu-HU" b="1" dirty="0">
                <a:solidFill>
                  <a:prstClr val="black"/>
                </a:solidFill>
              </a:rPr>
              <a:t>előfeltételei</a:t>
            </a:r>
            <a:r>
              <a:rPr lang="hu-HU" dirty="0">
                <a:solidFill>
                  <a:prstClr val="black"/>
                </a:solidFill>
              </a:rPr>
              <a:t>  a </a:t>
            </a:r>
            <a:r>
              <a:rPr lang="hu-HU" i="1" dirty="0" smtClean="0">
                <a:solidFill>
                  <a:prstClr val="black"/>
                </a:solidFill>
              </a:rPr>
              <a:t>versenyelvű</a:t>
            </a:r>
            <a:r>
              <a:rPr lang="hu-HU" dirty="0" smtClean="0">
                <a:solidFill>
                  <a:prstClr val="black"/>
                </a:solidFill>
              </a:rPr>
              <a:t>, </a:t>
            </a:r>
            <a:r>
              <a:rPr lang="hu-HU" i="1" dirty="0">
                <a:solidFill>
                  <a:prstClr val="black"/>
                </a:solidFill>
              </a:rPr>
              <a:t>teljesítmény központú</a:t>
            </a:r>
            <a:r>
              <a:rPr lang="hu-HU" dirty="0">
                <a:solidFill>
                  <a:prstClr val="black"/>
                </a:solidFill>
              </a:rPr>
              <a:t> társadalom működésének, létének</a:t>
            </a:r>
          </a:p>
          <a:p>
            <a:pPr marL="0" indent="0">
              <a:buNone/>
            </a:pPr>
            <a:r>
              <a:rPr lang="hu-HU" dirty="0" smtClean="0"/>
              <a:t>Ahhoz, hogy az ilyen típusú társadalom működőképes legyen, egyáltalán létrejöhessen ezeket az előfeltételeket </a:t>
            </a:r>
            <a:r>
              <a:rPr lang="hu-HU" b="1" dirty="0" smtClean="0"/>
              <a:t>kívülről</a:t>
            </a:r>
            <a:r>
              <a:rPr lang="hu-HU" dirty="0" smtClean="0"/>
              <a:t> be kell vinni</a:t>
            </a:r>
          </a:p>
          <a:p>
            <a:pPr marL="0" indent="0">
              <a:buNone/>
            </a:pPr>
            <a:r>
              <a:rPr lang="hu-HU" dirty="0" smtClean="0"/>
              <a:t>(a piacgazdaság hatásait tompító szociális háló szükséges – ugyanakkor a segélyekből élők társadalmát el kell kerülni)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13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</a:t>
            </a:r>
            <a:r>
              <a:rPr lang="hu-HU" dirty="0" err="1" smtClean="0"/>
              <a:t>rdoliberalizmus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532440" cy="4741987"/>
          </a:xfrm>
        </p:spPr>
        <p:txBody>
          <a:bodyPr/>
          <a:lstStyle/>
          <a:p>
            <a:pPr marL="0" indent="0">
              <a:buNone/>
            </a:pPr>
            <a:r>
              <a:rPr lang="hu-HU" u="sng" dirty="0" err="1" smtClean="0"/>
              <a:t>Eucken</a:t>
            </a:r>
            <a:r>
              <a:rPr lang="hu-HU" dirty="0" smtClean="0"/>
              <a:t> – freiburgi iskola</a:t>
            </a:r>
          </a:p>
          <a:p>
            <a:pPr marL="0" indent="0">
              <a:buNone/>
            </a:pPr>
            <a:r>
              <a:rPr lang="hu-HU" dirty="0" smtClean="0"/>
              <a:t>  - ebben a modellben nem a társadalmi erők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közötti alkuk, hanem a verseny a meghatározó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árstabilitás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kiegyensúlyozott államháztartás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stabilitás kultúrája</a:t>
            </a:r>
          </a:p>
          <a:p>
            <a:pPr marL="0" indent="0">
              <a:buNone/>
            </a:pPr>
            <a:r>
              <a:rPr lang="hu-HU" dirty="0"/>
              <a:t>Eltér a liberális gazdaságpolitikától, hiszen a piaci koordináció állami feladattá </a:t>
            </a:r>
            <a:r>
              <a:rPr lang="hu-HU" dirty="0" smtClean="0"/>
              <a:t>válik!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51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</a:t>
            </a:r>
            <a:r>
              <a:rPr lang="hu-HU" dirty="0" err="1" smtClean="0"/>
              <a:t>rdoliberalizmus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produktív </a:t>
            </a:r>
            <a:r>
              <a:rPr lang="hu-HU" dirty="0"/>
              <a:t>és innovatív </a:t>
            </a:r>
            <a:r>
              <a:rPr lang="hu-HU" dirty="0" smtClean="0"/>
              <a:t>önfoglalkoztatás</a:t>
            </a:r>
          </a:p>
          <a:p>
            <a:pPr>
              <a:buFontTx/>
              <a:buChar char="-"/>
            </a:pPr>
            <a:r>
              <a:rPr lang="hu-HU" dirty="0" smtClean="0"/>
              <a:t>Családi és közép vállalkozások</a:t>
            </a:r>
          </a:p>
          <a:p>
            <a:pPr marL="0" indent="0">
              <a:buNone/>
            </a:pPr>
            <a:r>
              <a:rPr lang="hu-HU" dirty="0" smtClean="0"/>
              <a:t>Ezek a szociálpolitika leghatékonyabb elemei, egyúttal az emberi alkotó készség és a vállalkozóvá válás iskolái – szemben az állami hivatalokkal, az állami túlszabályozással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99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</a:t>
            </a:r>
            <a:r>
              <a:rPr lang="hu-HU" dirty="0" err="1" smtClean="0"/>
              <a:t>rdoliberalizmus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Jól látható, hogy az elmélet </a:t>
            </a:r>
            <a:r>
              <a:rPr lang="hu-HU" b="1" dirty="0" smtClean="0"/>
              <a:t>nem szektorsemleges: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Egyértelműen a </a:t>
            </a:r>
            <a:r>
              <a:rPr lang="hu-HU" b="1" dirty="0" smtClean="0"/>
              <a:t>személyes magántulajdon </a:t>
            </a:r>
            <a:r>
              <a:rPr lang="hu-HU" dirty="0" smtClean="0"/>
              <a:t>pártján áll, szemben a különféle személyektől elidegenedett, közösségi, szervezeti, állami tulajdoni formákkal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91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Hayek, mint előzmény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 gazdasági és a társadalmi/politikai szabadság egymást kölcsönösen feltételezik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C</a:t>
            </a:r>
            <a:r>
              <a:rPr lang="hu-HU" dirty="0" smtClean="0"/>
              <a:t>áfolja az </a:t>
            </a:r>
            <a:r>
              <a:rPr lang="hu-HU" dirty="0"/>
              <a:t>emberi tervezés és </a:t>
            </a:r>
            <a:r>
              <a:rPr lang="hu-HU" dirty="0" smtClean="0"/>
              <a:t>előrelátás</a:t>
            </a:r>
            <a:r>
              <a:rPr lang="hu-HU" dirty="0"/>
              <a:t> </a:t>
            </a:r>
            <a:r>
              <a:rPr lang="hu-HU" dirty="0" smtClean="0"/>
              <a:t>korlátlanságába</a:t>
            </a:r>
            <a:r>
              <a:rPr lang="hu-HU" dirty="0"/>
              <a:t>, a </a:t>
            </a:r>
            <a:r>
              <a:rPr lang="hu-HU" dirty="0" smtClean="0"/>
              <a:t>műszaki </a:t>
            </a:r>
            <a:r>
              <a:rPr lang="hu-HU" dirty="0"/>
              <a:t>újítások </a:t>
            </a:r>
            <a:r>
              <a:rPr lang="hu-HU" dirty="0" smtClean="0"/>
              <a:t>végtelen megvalósíthatóságába </a:t>
            </a:r>
            <a:r>
              <a:rPr lang="hu-HU" dirty="0"/>
              <a:t>és a </a:t>
            </a:r>
            <a:r>
              <a:rPr lang="hu-HU" dirty="0" smtClean="0"/>
              <a:t>természet </a:t>
            </a:r>
            <a:r>
              <a:rPr lang="hu-HU" dirty="0" err="1" smtClean="0"/>
              <a:t>leigázhatóságába</a:t>
            </a:r>
            <a:r>
              <a:rPr lang="hu-HU" dirty="0" smtClean="0"/>
              <a:t> vetett, valláspótlékszerű hitet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47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Hayek, mint előzmény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 - komplexitás, a létszférák elkülönülése csak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gondolatban létezik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bizonytalanság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fejlődés: a meglévő elemekből </a:t>
            </a:r>
            <a:r>
              <a:rPr lang="hu-HU" b="1" dirty="0" smtClean="0"/>
              <a:t>előre elvileg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sem </a:t>
            </a:r>
            <a:r>
              <a:rPr lang="hu-HU" dirty="0" smtClean="0"/>
              <a:t>látható módon kombinálódva létrejövő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áttörések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vagyis: </a:t>
            </a:r>
            <a:r>
              <a:rPr lang="hu-HU" b="1" dirty="0" smtClean="0"/>
              <a:t>reménytelen a társadalom tervezése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8945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82"/>
            <a:ext cx="8229600" cy="836230"/>
          </a:xfrm>
        </p:spPr>
        <p:txBody>
          <a:bodyPr/>
          <a:lstStyle/>
          <a:p>
            <a:r>
              <a:rPr lang="hu-HU" dirty="0"/>
              <a:t>Hayek, mint előzmény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Nem lehetséges a gyakorlatban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társadalomszervezés alapjává tenni „a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bölcsőtől a sírig tartó” biztonság vágyát</a:t>
            </a:r>
          </a:p>
          <a:p>
            <a:pPr>
              <a:buFontTx/>
              <a:buChar char="-"/>
            </a:pPr>
            <a:r>
              <a:rPr lang="hu-HU" dirty="0" smtClean="0"/>
              <a:t>Következésképp a szociális állam csak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kiegészítője </a:t>
            </a:r>
            <a:r>
              <a:rPr lang="hu-HU" dirty="0" smtClean="0"/>
              <a:t> és </a:t>
            </a:r>
            <a:r>
              <a:rPr lang="hu-HU" b="1" dirty="0" smtClean="0"/>
              <a:t>nem</a:t>
            </a:r>
            <a:r>
              <a:rPr lang="hu-HU" dirty="0" smtClean="0"/>
              <a:t> </a:t>
            </a:r>
            <a:r>
              <a:rPr lang="hu-HU" b="1" dirty="0" smtClean="0"/>
              <a:t>alkotója</a:t>
            </a:r>
            <a:r>
              <a:rPr lang="hu-HU" dirty="0" smtClean="0"/>
              <a:t> a szabad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gazdaságnak és társadalomnak</a:t>
            </a:r>
          </a:p>
          <a:p>
            <a:pPr>
              <a:buFontTx/>
              <a:buChar char="-"/>
            </a:pPr>
            <a:r>
              <a:rPr lang="hu-HU" dirty="0" smtClean="0"/>
              <a:t>Ezért az állam feladata nem lehet a gazdaság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„társadalmasítása”, az emberi viszonyok piaci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jellegének kiirtása (dekommodifikáció)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81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Hayek, mint előzmény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Ehelyett: az állam feladata a </a:t>
            </a:r>
            <a:r>
              <a:rPr lang="hu-HU" b="1" dirty="0" smtClean="0"/>
              <a:t>verseny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tisztaságának</a:t>
            </a:r>
            <a:r>
              <a:rPr lang="hu-HU" dirty="0" smtClean="0"/>
              <a:t> és az  információs és gazdasági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önrendelkezés</a:t>
            </a:r>
            <a:r>
              <a:rPr lang="hu-HU" dirty="0" smtClean="0"/>
              <a:t> </a:t>
            </a:r>
            <a:r>
              <a:rPr lang="hu-HU" i="1" dirty="0" smtClean="0"/>
              <a:t> feltételeinek</a:t>
            </a:r>
            <a:r>
              <a:rPr lang="hu-HU" dirty="0" smtClean="0"/>
              <a:t> a biztosítása </a:t>
            </a:r>
          </a:p>
          <a:p>
            <a:pPr marL="0" indent="0">
              <a:buNone/>
            </a:pPr>
            <a:r>
              <a:rPr lang="hu-HU" dirty="0" smtClean="0"/>
              <a:t>- Vagyis: </a:t>
            </a:r>
            <a:r>
              <a:rPr lang="hu-HU" b="1" dirty="0" smtClean="0"/>
              <a:t>önkorlátozó</a:t>
            </a:r>
            <a:r>
              <a:rPr lang="hu-HU" dirty="0" smtClean="0"/>
              <a:t> államhatalom szükséges</a:t>
            </a:r>
            <a:endParaRPr lang="hu-HU" b="1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56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pPr eaLnBrk="1" hangingPunct="1"/>
            <a:r>
              <a:rPr lang="hu-HU" altLang="hu-HU" sz="3600" b="1" dirty="0"/>
              <a:t>S</a:t>
            </a:r>
            <a:r>
              <a:rPr lang="hu-HU" altLang="hu-HU" sz="3600" b="1" dirty="0" smtClean="0"/>
              <a:t>zociális piacgazdaság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Az elnevezés </a:t>
            </a:r>
            <a:r>
              <a:rPr lang="hu-HU" altLang="hu-HU" sz="2800" b="1" dirty="0" smtClean="0"/>
              <a:t>Alfred </a:t>
            </a:r>
            <a:r>
              <a:rPr lang="hu-HU" altLang="hu-HU" sz="2800" b="1" dirty="0" err="1" smtClean="0"/>
              <a:t>Müller-Armack</a:t>
            </a:r>
            <a:r>
              <a:rPr lang="hu-HU" altLang="hu-HU" sz="2800" dirty="0" err="1" smtClean="0"/>
              <a:t>tól</a:t>
            </a:r>
            <a:r>
              <a:rPr lang="hu-HU" altLang="hu-HU" sz="2800" dirty="0" smtClean="0"/>
              <a:t> származik, aki kölni közgazdász professzor, majd gazdasági államtitkár volt. “A szociális piacgazdaság alapeszméje abban áll, hogy a piac szabadságának gondolata összefonódik a szociális kiegyenlítődés eszméjével. A versenygazdaság bázisán a magánkezdeményezést összekötjük a szociális haladással, amit éppen a piacgazdálkodás eredményei biztosíthatnak”.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Felismerte, hogy a piaci folyamatoknak lehetnek kedvezőtlen következményei: a monopóliumok kialakulása és az indokolatlan jövedelem-egyenlőtlenségek.</a:t>
            </a:r>
          </a:p>
          <a:p>
            <a:pPr eaLnBrk="1" hangingPunct="1">
              <a:lnSpc>
                <a:spcPct val="80000"/>
              </a:lnSpc>
            </a:pPr>
            <a:endParaRPr lang="hu-HU" altLang="hu-H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hu-HU" alt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3373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b="1" dirty="0"/>
              <a:t>Szociális piacgazdaság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Az állami szerepvállalás két szükséges funkciója: egyrészt - a konkurencia intézményes garantálása, - másrészt “azok megadóztatása, akiknek jövedelmét magasnak tartják, és kedvezmények nyújtása azoknak, akiknek vagyonát növelni akarják”. (</a:t>
            </a:r>
            <a:r>
              <a:rPr lang="hu-HU" altLang="hu-HU" sz="2800" dirty="0" err="1"/>
              <a:t>Müller-Armack</a:t>
            </a:r>
            <a:r>
              <a:rPr lang="hu-HU" altLang="hu-HU" sz="2800" dirty="0"/>
              <a:t>, 1966) </a:t>
            </a:r>
            <a:endParaRPr lang="hu-HU" altLang="hu-H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1947 </a:t>
            </a:r>
            <a:r>
              <a:rPr lang="hu-HU" altLang="hu-HU" sz="2800" dirty="0" err="1"/>
              <a:t>ahleni</a:t>
            </a:r>
            <a:r>
              <a:rPr lang="hu-HU" altLang="hu-HU" sz="2800" dirty="0"/>
              <a:t> program: a Rajna-vidéki CDU </a:t>
            </a:r>
            <a:r>
              <a:rPr lang="hu-HU" altLang="hu-HU" sz="2800" dirty="0" smtClean="0"/>
              <a:t>alkotta meg, </a:t>
            </a:r>
            <a:r>
              <a:rPr lang="hu-HU" altLang="hu-HU" sz="2800" dirty="0"/>
              <a:t>keresztényszocializmust hirdetett, a vállalkozási szabadság elismerése mellett a nehézipar államosítása, erőteljes állami irányítás, viszont nem akarta az egész gazdaságot államosítani.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50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Miről van szó?</a:t>
            </a:r>
            <a:endParaRPr lang="hu-HU" dirty="0" smtClean="0"/>
          </a:p>
        </p:txBody>
      </p:sp>
      <p:sp>
        <p:nvSpPr>
          <p:cNvPr id="1638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Egyrészt egy közgazdasági, társadalompolitikai </a:t>
            </a:r>
            <a:r>
              <a:rPr lang="hu-HU" b="1" dirty="0" smtClean="0"/>
              <a:t>elméletről</a:t>
            </a:r>
            <a:endParaRPr lang="hu-HU" dirty="0" smtClean="0"/>
          </a:p>
          <a:p>
            <a:r>
              <a:rPr lang="hu-HU" dirty="0" smtClean="0"/>
              <a:t>Másrészt egy egyes országok, elsősorban a II. világháború utáni Németország által alkalmazott konkrét </a:t>
            </a:r>
            <a:r>
              <a:rPr lang="hu-HU" b="1" dirty="0" smtClean="0"/>
              <a:t>gazdaságpolitikáról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r>
              <a:rPr lang="hu-HU" dirty="0" smtClean="0"/>
              <a:t>A gyakorlati végrehajtás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12568"/>
          </a:xfrm>
        </p:spPr>
        <p:txBody>
          <a:bodyPr/>
          <a:lstStyle/>
          <a:p>
            <a:r>
              <a:rPr lang="hu-HU" sz="2800" b="1" dirty="0" smtClean="0"/>
              <a:t>Konrad Adenauer</a:t>
            </a:r>
            <a:r>
              <a:rPr lang="hu-HU" sz="2800" dirty="0" smtClean="0"/>
              <a:t> – az NSZK első kancellárja,  1949-től egészen 1963-ig</a:t>
            </a:r>
          </a:p>
          <a:p>
            <a:r>
              <a:rPr lang="hu-HU" sz="2800" dirty="0"/>
              <a:t> </a:t>
            </a:r>
            <a:r>
              <a:rPr lang="hu-HU" sz="2800" b="1" dirty="0" smtClean="0"/>
              <a:t>Ludwig Erhard</a:t>
            </a:r>
            <a:r>
              <a:rPr lang="hu-HU" sz="2800" dirty="0" smtClean="0"/>
              <a:t> – végig ő a gazdasági miniszter, 1957-től már alkancellár is, majd 1963 és 1967 között kancellár</a:t>
            </a:r>
          </a:p>
          <a:p>
            <a:r>
              <a:rPr lang="hu-HU" sz="2800" dirty="0"/>
              <a:t>A gazdaságpolitikai fordulat kidolgozásában Erhard támaszkodott a </a:t>
            </a:r>
            <a:r>
              <a:rPr lang="hu-HU" sz="2800" dirty="0" smtClean="0"/>
              <a:t>Gazdasági Tanács mellett </a:t>
            </a:r>
            <a:r>
              <a:rPr lang="hu-HU" sz="2800" dirty="0"/>
              <a:t>működő Tudományos Tanácsra (</a:t>
            </a:r>
            <a:r>
              <a:rPr lang="hu-HU" sz="2800" dirty="0" err="1" smtClean="0"/>
              <a:t>Wissenschaftlicher</a:t>
            </a:r>
            <a:r>
              <a:rPr lang="hu-HU" sz="2800" dirty="0" smtClean="0"/>
              <a:t> </a:t>
            </a:r>
            <a:r>
              <a:rPr lang="hu-HU" sz="2800" dirty="0" err="1" smtClean="0"/>
              <a:t>Beirat</a:t>
            </a:r>
            <a:r>
              <a:rPr lang="hu-HU" sz="2800" dirty="0" smtClean="0"/>
              <a:t>), amelynek </a:t>
            </a:r>
            <a:r>
              <a:rPr lang="hu-HU" sz="2800" dirty="0"/>
              <a:t>munkájában részt vett a többi között </a:t>
            </a:r>
            <a:r>
              <a:rPr lang="hu-HU" sz="2800" dirty="0" err="1"/>
              <a:t>Müller-Armack</a:t>
            </a:r>
            <a:r>
              <a:rPr lang="hu-HU" sz="2800" dirty="0"/>
              <a:t>, </a:t>
            </a:r>
            <a:r>
              <a:rPr lang="hu-HU" sz="2800" dirty="0" err="1"/>
              <a:t>Eucken</a:t>
            </a:r>
            <a:r>
              <a:rPr lang="hu-HU" sz="2800" dirty="0"/>
              <a:t>, Böhm és a </a:t>
            </a:r>
            <a:r>
              <a:rPr lang="hu-HU" sz="2800" dirty="0" err="1"/>
              <a:t>freiburgi</a:t>
            </a:r>
            <a:r>
              <a:rPr lang="hu-HU" sz="2800" dirty="0"/>
              <a:t> iskola több más tagja is.</a:t>
            </a:r>
            <a:r>
              <a:rPr lang="hu-HU" sz="2800" dirty="0" smtClean="0"/>
              <a:t>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0005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570186"/>
          </a:xfrm>
        </p:spPr>
        <p:txBody>
          <a:bodyPr/>
          <a:lstStyle/>
          <a:p>
            <a:r>
              <a:rPr lang="hu-HU" sz="3600" i="1" dirty="0" smtClean="0"/>
              <a:t>Konrad Adenauer</a:t>
            </a:r>
            <a:br>
              <a:rPr lang="hu-HU" sz="3600" i="1" dirty="0" smtClean="0"/>
            </a:br>
            <a:r>
              <a:rPr lang="hu-HU" sz="3600" i="1" dirty="0" smtClean="0"/>
              <a:t>Churchill</a:t>
            </a:r>
            <a:r>
              <a:rPr lang="hu-HU" sz="3600" i="1" dirty="0"/>
              <a:t> </a:t>
            </a:r>
            <a:r>
              <a:rPr lang="hu-HU" sz="3600" dirty="0"/>
              <a:t>szerint Bismarck után ő</a:t>
            </a:r>
            <a:r>
              <a:rPr lang="hu-HU" sz="3600" dirty="0" smtClean="0"/>
              <a:t> </a:t>
            </a:r>
            <a:r>
              <a:rPr lang="hu-HU" sz="3600" dirty="0"/>
              <a:t>volt a legnagyobb német </a:t>
            </a:r>
            <a:r>
              <a:rPr lang="hu-HU" sz="3600" dirty="0" smtClean="0"/>
              <a:t>államférfi</a:t>
            </a:r>
            <a:endParaRPr lang="hu-HU" sz="3600" dirty="0"/>
          </a:p>
        </p:txBody>
      </p:sp>
      <p:pic>
        <p:nvPicPr>
          <p:cNvPr id="1026" name="Picture 2" descr="Képtalálat a következőre: „konrad adenauer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2664296" cy="39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175448" y="2132857"/>
            <a:ext cx="4645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Köln</a:t>
            </a:r>
            <a:r>
              <a:rPr lang="hu-HU" sz="2800" b="1" dirty="0" smtClean="0"/>
              <a:t>,</a:t>
            </a:r>
            <a:r>
              <a:rPr lang="sv-SE" sz="2800" b="1" dirty="0"/>
              <a:t> 1876. január </a:t>
            </a:r>
            <a:r>
              <a:rPr lang="sv-SE" sz="2800" b="1" dirty="0" smtClean="0"/>
              <a:t>5</a:t>
            </a:r>
            <a:r>
              <a:rPr lang="sv-SE" sz="2800" b="1" dirty="0"/>
              <a:t> – Bad Honnef, </a:t>
            </a:r>
            <a:r>
              <a:rPr lang="sv-SE" sz="2800" b="1" dirty="0" smtClean="0"/>
              <a:t>1967</a:t>
            </a:r>
            <a:r>
              <a:rPr lang="hu-HU" sz="2800" b="1" dirty="0"/>
              <a:t>.</a:t>
            </a:r>
            <a:r>
              <a:rPr lang="sv-SE" sz="2800" b="1" dirty="0"/>
              <a:t> április </a:t>
            </a:r>
            <a:r>
              <a:rPr lang="sv-SE" sz="2800" b="1" dirty="0" smtClean="0"/>
              <a:t>19)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254051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hu-HU" dirty="0" smtClean="0"/>
              <a:t>II </a:t>
            </a:r>
            <a:r>
              <a:rPr lang="hu-HU" dirty="0" err="1" smtClean="0"/>
              <a:t>vh</a:t>
            </a:r>
            <a:r>
              <a:rPr lang="hu-HU" dirty="0" smtClean="0"/>
              <a:t>. után Németország vesztes, jóvátételt fizető, felosztott ország, melynek szuverenitása sem teljes</a:t>
            </a:r>
          </a:p>
          <a:p>
            <a:r>
              <a:rPr lang="hu-HU" dirty="0" smtClean="0"/>
              <a:t>Ráadásul a korábbi intézmények, szervezetek sem működhetnek változatlanul</a:t>
            </a:r>
          </a:p>
          <a:p>
            <a:r>
              <a:rPr lang="hu-HU" dirty="0" smtClean="0"/>
              <a:t>Választások először csak 1948-ban</a:t>
            </a:r>
          </a:p>
          <a:p>
            <a:r>
              <a:rPr lang="hu-HU" dirty="0" smtClean="0"/>
              <a:t>Ebben a helyzetben az első győztes a kereszténydemokrata CDU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62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sz="2800" b="1" dirty="0" smtClean="0"/>
              <a:t>1948 valutareform</a:t>
            </a:r>
            <a:r>
              <a:rPr lang="hu-HU" sz="2800" dirty="0" smtClean="0"/>
              <a:t>:</a:t>
            </a:r>
          </a:p>
          <a:p>
            <a:pPr marL="0" indent="0">
              <a:buNone/>
            </a:pPr>
            <a:r>
              <a:rPr lang="hu-HU" sz="2800" dirty="0" smtClean="0"/>
              <a:t>   - bevezetik a </a:t>
            </a:r>
            <a:r>
              <a:rPr lang="hu-HU" sz="2800" dirty="0" err="1" smtClean="0"/>
              <a:t>DM-et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- eltörlik az 1936 óta fennálló magántulajdonosi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viszonyok melletti sajátos német „tervgazdálkodást”</a:t>
            </a:r>
          </a:p>
          <a:p>
            <a:pPr marL="0" indent="0">
              <a:buNone/>
            </a:pPr>
            <a:r>
              <a:rPr lang="hu-HU" sz="2800" b="1" dirty="0"/>
              <a:t> </a:t>
            </a:r>
            <a:r>
              <a:rPr lang="hu-HU" sz="2800" b="1" dirty="0" smtClean="0"/>
              <a:t>  - felszámolják a hatósági árak és központi elosztási </a:t>
            </a:r>
          </a:p>
          <a:p>
            <a:pPr marL="0" indent="0">
              <a:buNone/>
            </a:pPr>
            <a:r>
              <a:rPr lang="hu-HU" sz="2800" b="1" dirty="0"/>
              <a:t> </a:t>
            </a:r>
            <a:r>
              <a:rPr lang="hu-HU" sz="2800" b="1" dirty="0" smtClean="0"/>
              <a:t>    előírások 90%-át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- megszűntetik a központi bérszabályozást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- majd 50-es években liberalizálják a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külkereskedelmet is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777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Mindez a gazdaság egészének radikális </a:t>
            </a:r>
            <a:r>
              <a:rPr lang="hu-HU" sz="2800" b="1" dirty="0" smtClean="0"/>
              <a:t>liberalizálását</a:t>
            </a:r>
            <a:r>
              <a:rPr lang="hu-HU" sz="2800" dirty="0" smtClean="0"/>
              <a:t> jelenti</a:t>
            </a:r>
          </a:p>
          <a:p>
            <a:pPr marL="0" indent="0">
              <a:buNone/>
            </a:pPr>
            <a:r>
              <a:rPr lang="hu-HU" sz="2800" dirty="0" smtClean="0"/>
              <a:t>  - ez szembe megy a meggyötört lakosság elvárásaival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- ellentétes a győztes európai és részben az észak-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amerikai országok gyakorlatával és elvárásaival</a:t>
            </a:r>
          </a:p>
          <a:p>
            <a:pPr marL="0" indent="0">
              <a:buNone/>
            </a:pPr>
            <a:r>
              <a:rPr lang="hu-HU" sz="2800" dirty="0" smtClean="0"/>
              <a:t>   - gyakorlatilag a korszellemmel szemben kialakított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gazdaságpolitika, mai szóhasználattal gyakorlatilag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</a:t>
            </a:r>
            <a:r>
              <a:rPr lang="hu-HU" sz="2800" b="1" dirty="0" smtClean="0"/>
              <a:t>sokkterápia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352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 milyen ellenállást kellett leküzdeni, azt mutatja, hogy a valutareform és a hozzá kapcsolódó intézkedések bevezetése után: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sz="2800" dirty="0" smtClean="0"/>
              <a:t>- 5 hónap alatt kétszer is bizalmatlansági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indítványt terjesztettek be Erhard ellen</a:t>
            </a:r>
          </a:p>
          <a:p>
            <a:pPr marL="0" indent="0">
              <a:buNone/>
            </a:pPr>
            <a:r>
              <a:rPr lang="hu-HU" sz="2800" dirty="0" smtClean="0"/>
              <a:t>     - a szakszervezetek árellenőrzést és gazdasági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szükségállapot bevezetését követelték </a:t>
            </a:r>
          </a:p>
          <a:p>
            <a:pPr marL="0" indent="0">
              <a:buNone/>
            </a:pPr>
            <a:r>
              <a:rPr lang="hu-HU" sz="2800" dirty="0" smtClean="0"/>
              <a:t>     - 48 novemberére általános sztrájkot hirdettek meg 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1574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Ez a gazdaságpolitika </a:t>
            </a:r>
            <a:r>
              <a:rPr lang="hu-HU" b="1" dirty="0" smtClean="0"/>
              <a:t>nem az állami beavatkozás erősítésével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</a:t>
            </a:r>
            <a:r>
              <a:rPr lang="hu-HU" sz="2800" dirty="0" smtClean="0"/>
              <a:t>- nem államosításokkal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- nem tervezéssel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- nem részletekbe menő szabályozással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kíván kilábalni, hanem ellentétes dolgokkal: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131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Középpontjában a szabad és önmagának is   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felelős</a:t>
            </a:r>
            <a:r>
              <a:rPr lang="hu-HU" dirty="0" smtClean="0"/>
              <a:t> ember áll</a:t>
            </a:r>
          </a:p>
          <a:p>
            <a:pPr>
              <a:buFontTx/>
              <a:buChar char="-"/>
            </a:pPr>
            <a:r>
              <a:rPr lang="hu-HU" dirty="0" smtClean="0"/>
              <a:t>Szociális alatt nem elsősorban az újraelosztást érti</a:t>
            </a:r>
          </a:p>
          <a:p>
            <a:pPr>
              <a:buFontTx/>
              <a:buChar char="-"/>
            </a:pPr>
            <a:r>
              <a:rPr lang="hu-HU" dirty="0" smtClean="0"/>
              <a:t>ehelyett: „segíts magadon, s Isten is megsegít”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dirty="0"/>
              <a:t>(</a:t>
            </a:r>
            <a:r>
              <a:rPr lang="hu-HU" dirty="0" smtClean="0"/>
              <a:t>protestáns etika)</a:t>
            </a:r>
          </a:p>
          <a:p>
            <a:pPr marL="0" indent="0">
              <a:buNone/>
            </a:pPr>
            <a:r>
              <a:rPr lang="hu-HU" sz="2800" dirty="0" smtClean="0"/>
              <a:t>Alapelve: annyi teret adni a szabad piacgazdaságnak, amennyit lehet és annyi teret az állami beavatkozásnak, amennyi feltétlen szükséges 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40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Gazdaságpolitikai fő céljai:</a:t>
            </a:r>
          </a:p>
          <a:p>
            <a:pPr>
              <a:buFontTx/>
              <a:buChar char="-"/>
            </a:pPr>
            <a:r>
              <a:rPr lang="hu-HU" dirty="0" smtClean="0"/>
              <a:t>Pénz értékének stabilitása</a:t>
            </a:r>
          </a:p>
          <a:p>
            <a:pPr>
              <a:buFontTx/>
              <a:buChar char="-"/>
            </a:pPr>
            <a:r>
              <a:rPr lang="hu-HU" dirty="0" smtClean="0"/>
              <a:t>A fizetési mérleg egyensúlya</a:t>
            </a:r>
          </a:p>
          <a:p>
            <a:pPr>
              <a:buFontTx/>
              <a:buChar char="-"/>
            </a:pPr>
            <a:r>
              <a:rPr lang="hu-HU" dirty="0" smtClean="0"/>
              <a:t>A lehető legmagasabb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87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41987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A sokkterápia eredményei: 48 júniusától az év végéig 50%-kal nőtt az ipari termelés!</a:t>
            </a:r>
          </a:p>
          <a:p>
            <a:pPr marL="0" indent="0">
              <a:buNone/>
            </a:pPr>
            <a:r>
              <a:rPr lang="hu-HU" sz="2800" dirty="0" smtClean="0"/>
              <a:t>Összességében a háborúban vesztes és ennek eredményeként sokkal mélyebben visszaeső és ezért a negyvenes évek második felében a fejlett nyugat-európai országok többségénél fejletlenebb, szegényebb Nyugat-Németország </a:t>
            </a:r>
            <a:r>
              <a:rPr lang="hu-HU" sz="2800" b="1" dirty="0" smtClean="0"/>
              <a:t>a hatvanas évek közepére </a:t>
            </a:r>
            <a:r>
              <a:rPr lang="hu-HU" sz="2800" dirty="0" smtClean="0"/>
              <a:t>(alig egy – másfél évtized alatt) Európa legvirágzóbb, legstabilabb, legfejlettebb országává vált, megelőzve Angliát, Franciaországot, Olaszországot…. 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51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források</a:t>
            </a: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/>
          <a:lstStyle/>
          <a:p>
            <a:r>
              <a:rPr lang="hu-HU" dirty="0" smtClean="0"/>
              <a:t>Ordoliberalizmus</a:t>
            </a:r>
          </a:p>
          <a:p>
            <a:r>
              <a:rPr lang="hu-HU" dirty="0" smtClean="0"/>
              <a:t>Freiburgi iskola</a:t>
            </a:r>
          </a:p>
          <a:p>
            <a:r>
              <a:rPr lang="hu-HU" dirty="0" smtClean="0"/>
              <a:t>Személyek: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Wilhelm Röpke (1899-1966)	                     Alexander </a:t>
            </a:r>
            <a:r>
              <a:rPr lang="hu-HU" dirty="0" err="1" smtClean="0"/>
              <a:t>Rüstow</a:t>
            </a:r>
            <a:r>
              <a:rPr lang="hu-HU" dirty="0" smtClean="0"/>
              <a:t> (1885-1963)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Walter </a:t>
            </a:r>
            <a:r>
              <a:rPr lang="hu-HU" dirty="0" err="1" smtClean="0"/>
              <a:t>Eucken</a:t>
            </a:r>
            <a:r>
              <a:rPr lang="hu-HU" dirty="0" smtClean="0"/>
              <a:t> (1891-1950)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Alfred </a:t>
            </a:r>
            <a:r>
              <a:rPr lang="hu-HU" dirty="0" err="1" smtClean="0"/>
              <a:t>Müller-Armack</a:t>
            </a:r>
            <a:r>
              <a:rPr lang="hu-HU" dirty="0" smtClean="0"/>
              <a:t> (1901-1978)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Ludwig Erhard (1897-1977)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11952" cy="710952"/>
          </a:xfrm>
        </p:spPr>
        <p:txBody>
          <a:bodyPr/>
          <a:lstStyle/>
          <a:p>
            <a:r>
              <a:rPr lang="hu-HU" dirty="0"/>
              <a:t>A szociális piacgazdaság </a:t>
            </a:r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dirty="0" smtClean="0">
                <a:latin typeface="Calibri" panose="020F0502020204030204" pitchFamily="34" charset="0"/>
              </a:rPr>
              <a:t>A </a:t>
            </a:r>
            <a:r>
              <a:rPr lang="hu-HU" altLang="hu-HU" sz="2800" dirty="0">
                <a:latin typeface="Calibri" panose="020F0502020204030204" pitchFamily="34" charset="0"/>
              </a:rPr>
              <a:t>gazdaság mint alrendszer önállósága relatív, társadalomba ágyazottan kell vizsgálni, az erkölcsi értékrendtől nem függetleníthető</a:t>
            </a:r>
            <a:endParaRPr lang="hu-HU" altLang="hu-H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>
                <a:latin typeface="Calibri" panose="020F0502020204030204" pitchFamily="34" charset="0"/>
              </a:rPr>
              <a:t>A piaci rendszer, a verseny fenntartása az állam szabályozását igényli (ordoliberalizmus) </a:t>
            </a:r>
            <a:endParaRPr lang="hu-HU" altLang="hu-H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>
                <a:latin typeface="Calibri" panose="020F0502020204030204" pitchFamily="34" charset="0"/>
              </a:rPr>
              <a:t>Az állami beavatkozásnak, ha végképp szükséges, </a:t>
            </a:r>
            <a:r>
              <a:rPr lang="hu-HU" altLang="hu-HU" sz="2800" dirty="0" err="1">
                <a:latin typeface="Calibri" panose="020F0502020204030204" pitchFamily="34" charset="0"/>
              </a:rPr>
              <a:t>piackonformnak</a:t>
            </a:r>
            <a:r>
              <a:rPr lang="hu-HU" altLang="hu-HU" sz="2800" dirty="0">
                <a:latin typeface="Calibri" panose="020F0502020204030204" pitchFamily="34" charset="0"/>
              </a:rPr>
              <a:t> kell lennie</a:t>
            </a:r>
            <a:endParaRPr lang="hu-HU" altLang="hu-H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>
                <a:latin typeface="Calibri" panose="020F0502020204030204" pitchFamily="34" charset="0"/>
              </a:rPr>
              <a:t>Az árstabilitás elsődlegessége</a:t>
            </a:r>
            <a:endParaRPr lang="hu-HU" altLang="hu-H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>
                <a:latin typeface="Calibri" panose="020F0502020204030204" pitchFamily="34" charset="0"/>
              </a:rPr>
              <a:t>A piaci mechanizmus szociális korrekciója </a:t>
            </a:r>
            <a:r>
              <a:rPr lang="hu-HU" altLang="hu-HU" sz="2800" dirty="0" err="1">
                <a:latin typeface="Calibri" panose="020F0502020204030204" pitchFamily="34" charset="0"/>
              </a:rPr>
              <a:t>rászorultsági</a:t>
            </a:r>
            <a:r>
              <a:rPr lang="hu-HU" altLang="hu-HU" sz="2800" dirty="0">
                <a:latin typeface="Calibri" panose="020F0502020204030204" pitchFamily="34" charset="0"/>
              </a:rPr>
              <a:t> alapon történik</a:t>
            </a:r>
            <a:endParaRPr lang="hu-HU" altLang="hu-H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>
                <a:latin typeface="Calibri" panose="020F0502020204030204" pitchFamily="34" charset="0"/>
              </a:rPr>
              <a:t>A társadalom szerveződési elve a szubszidiaritás = decentralizálás elve, + kisegítés elve.</a:t>
            </a:r>
            <a:r>
              <a:rPr lang="hu-HU" altLang="hu-HU" sz="2800" dirty="0"/>
              <a:t> </a:t>
            </a:r>
          </a:p>
          <a:p>
            <a:pPr marL="0" indent="0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5439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hu-HU" altLang="hu-HU" dirty="0"/>
              <a:t>Az állam gazdasági </a:t>
            </a:r>
            <a:r>
              <a:rPr lang="hu-HU" altLang="hu-HU" dirty="0" smtClean="0"/>
              <a:t>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980728"/>
            <a:ext cx="8208912" cy="5112568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800" dirty="0" smtClean="0"/>
              <a:t>Az </a:t>
            </a:r>
            <a:r>
              <a:rPr lang="hu-HU" altLang="hu-HU" sz="2800" dirty="0"/>
              <a:t>igen fejlett és kodifikált jogrendszer a bizonytalanságot csökkenti és megteremti az igen stabil üzleti környezetet. (Mindez Amerikában a hagyományos közjog hatókörében, míg japánban az erős közigazgatási adminisztráció hatókörében van)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/>
              <a:t>A </a:t>
            </a:r>
            <a:r>
              <a:rPr lang="hu-HU" altLang="hu-HU" sz="2800" dirty="0" smtClean="0"/>
              <a:t>német gazdasági rendszernek </a:t>
            </a:r>
            <a:r>
              <a:rPr lang="hu-HU" altLang="hu-HU" sz="2800" dirty="0"/>
              <a:t>a középpontjában a központi bank a </a:t>
            </a:r>
            <a:r>
              <a:rPr lang="hu-HU" altLang="hu-HU" sz="2800" dirty="0" err="1"/>
              <a:t>Bundesbank</a:t>
            </a:r>
            <a:r>
              <a:rPr lang="hu-HU" altLang="hu-HU" sz="2800" dirty="0"/>
              <a:t> áll, mely alapvetően bizalmi kérdés, hiszen sokáig sikerült kézben tartania az inflációt, védelmeznie a márkát.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/>
              <a:t>A kormányzat jelentős összegeket </a:t>
            </a:r>
            <a:r>
              <a:rPr lang="hu-HU" altLang="hu-HU" sz="2800" dirty="0" smtClean="0"/>
              <a:t>költ a kutatás-fejlesztésre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1972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dirty="0"/>
              <a:t>V</a:t>
            </a:r>
            <a:r>
              <a:rPr lang="hu-HU" altLang="hu-HU" sz="4000" dirty="0" smtClean="0"/>
              <a:t>állalatirányítási </a:t>
            </a:r>
            <a:r>
              <a:rPr lang="hu-HU" altLang="hu-HU" sz="4000" dirty="0"/>
              <a:t>rendszer és üzleti </a:t>
            </a:r>
            <a:r>
              <a:rPr lang="hu-HU" altLang="hu-HU" sz="4000" dirty="0" smtClean="0"/>
              <a:t>gyakorlat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altLang="hu-HU" sz="2800" dirty="0" smtClean="0"/>
              <a:t>Kiemelkedő szerepük a nagy befolyásos szervezeteknek van, mint pl. a Német Iparszövetség, A Német Ipar és Kereskedelemkamara, ezek nemzeti szinten képviselik az üzleti élet érdekeit;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Kifejezetten erős a munkásképviselet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A német piaci szerkezetben meghatározó szerepet az ún. </a:t>
            </a:r>
            <a:r>
              <a:rPr lang="hu-HU" altLang="hu-HU" sz="2800" dirty="0" err="1"/>
              <a:t>Mittelstandok</a:t>
            </a:r>
            <a:r>
              <a:rPr lang="hu-HU" altLang="hu-HU" sz="2800" dirty="0"/>
              <a:t> játszanak; Ezek a legjelentősebb exportőrök és különlegesen erős pozíciókkal rendelkeznek a </a:t>
            </a:r>
            <a:r>
              <a:rPr lang="hu-HU" altLang="hu-HU" sz="2800" dirty="0" smtClean="0"/>
              <a:t>félkész termékek </a:t>
            </a:r>
            <a:r>
              <a:rPr lang="hu-HU" altLang="hu-HU" sz="2800" dirty="0"/>
              <a:t>gyártásában</a:t>
            </a:r>
            <a:r>
              <a:rPr lang="hu-HU" altLang="hu-HU" sz="2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Vagyis az 50-es években Németországban is kialakult a </a:t>
            </a:r>
            <a:r>
              <a:rPr lang="hu-HU" altLang="hu-HU" sz="2800" dirty="0" err="1" smtClean="0"/>
              <a:t>neokorporatív</a:t>
            </a:r>
            <a:r>
              <a:rPr lang="hu-HU" altLang="hu-HU" sz="2800" dirty="0" smtClean="0"/>
              <a:t> rendszerekre jellemző intézményi struktúra és az ehhez illeszkedő </a:t>
            </a:r>
            <a:r>
              <a:rPr lang="hu-HU" altLang="hu-HU" sz="2800" dirty="0" err="1" smtClean="0"/>
              <a:t>térsadalmi</a:t>
            </a:r>
            <a:r>
              <a:rPr lang="hu-HU" altLang="hu-HU" sz="2800" dirty="0" smtClean="0"/>
              <a:t> gyakorlat</a:t>
            </a: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42914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német szociális piacgazdaság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/>
              <a:t>A német gazdasági siker második elemét </a:t>
            </a:r>
            <a:r>
              <a:rPr lang="hu-HU" altLang="hu-HU" sz="2400" dirty="0" smtClean="0"/>
              <a:t>azok az </a:t>
            </a:r>
            <a:r>
              <a:rPr lang="hu-HU" altLang="hu-HU" sz="2400" b="1" dirty="0"/>
              <a:t>állami vállalatok </a:t>
            </a:r>
            <a:r>
              <a:rPr lang="hu-HU" altLang="hu-HU" sz="2400" dirty="0"/>
              <a:t>jelentik, amelyek részvényeivel a tőzsdén szabadon lehet kereskedni;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/>
              <a:t>A német vállalatirányítás egyik alapvonása mindig is a pénzügyi élet és az ipar integrációja volt; bár kevés a hasonlóság a japán </a:t>
            </a:r>
            <a:r>
              <a:rPr lang="hu-HU" altLang="hu-HU" sz="2400" dirty="0" err="1"/>
              <a:t>keiretsuval</a:t>
            </a:r>
            <a:r>
              <a:rPr lang="hu-HU" altLang="hu-HU" sz="2400" dirty="0"/>
              <a:t>, de valahol ezek a szövetségek jelentik a stabilitást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/>
              <a:t>Az iparfinanszírozás döntően banki hitelekből történik, és sokkal kevesebb a jelentősége a részvényeknek, vagy egyéb kereskedelmi és vállalti értékpapíroknak.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/>
              <a:t>Annak ellenére, hogy a vállalati szférát a nagyfokú zártság jellemzi a német gazdaság nyitott és ezt a kodifikált jogrendszer teszi liberálissá</a:t>
            </a:r>
          </a:p>
          <a:p>
            <a:pPr marL="0" indent="0">
              <a:buNone/>
            </a:pPr>
            <a:endParaRPr lang="hu-HU" sz="3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6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állami </a:t>
            </a:r>
            <a:r>
              <a:rPr lang="hu-HU" dirty="0"/>
              <a:t>ú</a:t>
            </a:r>
            <a:r>
              <a:rPr lang="hu-HU" dirty="0" smtClean="0"/>
              <a:t>jraelosztás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dirty="0"/>
              <a:t>A társasági nyereségadó az 1970-es évek vége felé 56 </a:t>
            </a:r>
            <a:r>
              <a:rPr lang="hu-HU" dirty="0" smtClean="0"/>
              <a:t>százalékos</a:t>
            </a:r>
          </a:p>
          <a:p>
            <a:r>
              <a:rPr lang="hu-HU" dirty="0" smtClean="0"/>
              <a:t>A személyi </a:t>
            </a:r>
            <a:r>
              <a:rPr lang="hu-HU" dirty="0"/>
              <a:t>jövedelemadó felső kulcsa szintén 56 százalékos </a:t>
            </a:r>
            <a:r>
              <a:rPr lang="hu-HU" dirty="0" smtClean="0"/>
              <a:t>volt</a:t>
            </a:r>
          </a:p>
          <a:p>
            <a:r>
              <a:rPr lang="hu-HU" dirty="0" smtClean="0"/>
              <a:t>A német </a:t>
            </a:r>
            <a:r>
              <a:rPr lang="hu-HU" dirty="0"/>
              <a:t>vállalatok adóterhe - társasági nyereségadó, helyi és egyéb adók összesen - átlagosan 62,2 százalékos volt 1979-ben, és 52,3 százalékos még 1999-ben is. </a:t>
            </a:r>
            <a:endParaRPr lang="hu-HU" dirty="0" smtClean="0"/>
          </a:p>
          <a:p>
            <a:r>
              <a:rPr lang="hu-HU" dirty="0" smtClean="0"/>
              <a:t>+ Kiegyensúlyozott költségvetés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3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Makro-számok az 50-es években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785395"/>
          </a:xfrm>
        </p:spPr>
        <p:txBody>
          <a:bodyPr/>
          <a:lstStyle/>
          <a:p>
            <a:r>
              <a:rPr lang="hu-HU" dirty="0"/>
              <a:t>Az 1950-es években a reál output kb. 8%-kal növekedett évente, amely </a:t>
            </a:r>
            <a:r>
              <a:rPr lang="hu-HU" dirty="0" smtClean="0"/>
              <a:t>ekkor </a:t>
            </a:r>
            <a:r>
              <a:rPr lang="hu-HU" dirty="0"/>
              <a:t>Európában a </a:t>
            </a:r>
            <a:r>
              <a:rPr lang="hu-HU" dirty="0" smtClean="0"/>
              <a:t>leggyorsabb.</a:t>
            </a:r>
          </a:p>
          <a:p>
            <a:r>
              <a:rPr lang="hu-HU" dirty="0" smtClean="0"/>
              <a:t>1960-tól </a:t>
            </a:r>
            <a:r>
              <a:rPr lang="hu-HU" dirty="0"/>
              <a:t>a munkanélküliség 1% alá esett, az infláció alacsony </a:t>
            </a:r>
            <a:r>
              <a:rPr lang="hu-HU" dirty="0" smtClean="0"/>
              <a:t>volt.</a:t>
            </a:r>
          </a:p>
          <a:p>
            <a:r>
              <a:rPr lang="hu-HU" dirty="0" smtClean="0"/>
              <a:t>A </a:t>
            </a:r>
            <a:r>
              <a:rPr lang="hu-HU" dirty="0"/>
              <a:t>folyó fizetési mérleg 1951-től többletet </a:t>
            </a:r>
            <a:r>
              <a:rPr lang="hu-HU" dirty="0" smtClean="0"/>
              <a:t>mutatott.</a:t>
            </a:r>
          </a:p>
          <a:p>
            <a:r>
              <a:rPr lang="hu-HU" dirty="0" smtClean="0"/>
              <a:t>Az NSZK részesedése </a:t>
            </a:r>
            <a:r>
              <a:rPr lang="hu-HU" dirty="0"/>
              <a:t>a világ ipari exportjából megháromszorozódott.</a:t>
            </a:r>
          </a:p>
        </p:txBody>
      </p:sp>
    </p:spTree>
    <p:extLst>
      <p:ext uri="{BB962C8B-B14F-4D97-AF65-F5344CB8AC3E}">
        <p14:creationId xmlns:p14="http://schemas.microsoft.com/office/powerpoint/2010/main" val="2797617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Szociális törvénykezés: Adenauer </a:t>
            </a:r>
            <a:r>
              <a:rPr lang="hu-HU" sz="3600" dirty="0"/>
              <a:t>második és harmadik kormányzati </a:t>
            </a:r>
            <a:r>
              <a:rPr lang="hu-HU" sz="3600" dirty="0" smtClean="0"/>
              <a:t>ciklusa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Bevezették </a:t>
            </a:r>
            <a:r>
              <a:rPr lang="hu-HU" sz="2800" dirty="0"/>
              <a:t>a fizikai munkavállalók és az alkalmazottak számára a dinamikus nyugdíjat (1957</a:t>
            </a:r>
            <a:r>
              <a:rPr lang="hu-HU" sz="2800" dirty="0" smtClean="0"/>
              <a:t>),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munkavállalók kötelező </a:t>
            </a:r>
            <a:r>
              <a:rPr lang="hu-HU" sz="2800" dirty="0" smtClean="0"/>
              <a:t>táppénzellátását,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gazdák időskori ellátását, az iparosok ellátására vonatkozó törvényt (</a:t>
            </a:r>
            <a:r>
              <a:rPr lang="hu-HU" sz="2800" dirty="0" smtClean="0"/>
              <a:t>1960)</a:t>
            </a:r>
          </a:p>
          <a:p>
            <a:r>
              <a:rPr lang="hu-HU" sz="2800" dirty="0" smtClean="0"/>
              <a:t> A szövetségi </a:t>
            </a:r>
            <a:r>
              <a:rPr lang="hu-HU" sz="2800" dirty="0"/>
              <a:t>szociális segélyről szóló törvényt (1961</a:t>
            </a:r>
            <a:r>
              <a:rPr lang="hu-HU" sz="2800" dirty="0" smtClean="0"/>
              <a:t>).</a:t>
            </a:r>
          </a:p>
          <a:p>
            <a:r>
              <a:rPr lang="hu-HU" sz="2800" dirty="0" smtClean="0"/>
              <a:t>1955-ben </a:t>
            </a:r>
            <a:r>
              <a:rPr lang="hu-HU" sz="2800" dirty="0"/>
              <a:t>fizettek először állami családi pótlékot a harmadik, 1961-től pedig a második gyermek után.</a:t>
            </a:r>
          </a:p>
        </p:txBody>
      </p:sp>
    </p:spTree>
    <p:extLst>
      <p:ext uri="{BB962C8B-B14F-4D97-AF65-F5344CB8AC3E}">
        <p14:creationId xmlns:p14="http://schemas.microsoft.com/office/powerpoint/2010/main" val="330864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Szellemi előzmény: 1930-as évek </a:t>
            </a:r>
            <a:r>
              <a:rPr lang="hu-HU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freiburgi</a:t>
            </a:r>
            <a: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kör</a:t>
            </a:r>
            <a:r>
              <a:rPr lang="hu-HU" sz="3200" dirty="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Vezető alakja </a:t>
            </a:r>
            <a:r>
              <a:rPr lang="hu-HU" altLang="hu-HU" sz="2400" b="1" dirty="0" smtClean="0"/>
              <a:t>Walter </a:t>
            </a:r>
            <a:r>
              <a:rPr lang="hu-HU" altLang="hu-HU" sz="2400" b="1" dirty="0" err="1" smtClean="0"/>
              <a:t>Eucken</a:t>
            </a:r>
            <a:r>
              <a:rPr lang="hu-HU" altLang="hu-HU" sz="2400" dirty="0" smtClean="0"/>
              <a:t> (1891-1950), szabályozott piacgazdaságot hirdet: „</a:t>
            </a:r>
            <a:r>
              <a:rPr lang="hu-HU" altLang="hu-HU" sz="2400" b="1" dirty="0" smtClean="0"/>
              <a:t>A gazdaságpolitika alapelvei</a:t>
            </a:r>
            <a:r>
              <a:rPr lang="hu-HU" altLang="hu-HU" sz="2400" dirty="0" smtClean="0"/>
              <a:t>”, 1945-48 tudományos tanácsadó. A </a:t>
            </a:r>
            <a:r>
              <a:rPr lang="hu-HU" altLang="hu-HU" sz="2400" dirty="0" err="1" smtClean="0"/>
              <a:t>freiburgi</a:t>
            </a:r>
            <a:r>
              <a:rPr lang="hu-HU" altLang="hu-HU" sz="2400" dirty="0" smtClean="0"/>
              <a:t> egyetemen 1962-től </a:t>
            </a:r>
            <a:r>
              <a:rPr lang="hu-HU" altLang="hu-HU" sz="2400" b="1" dirty="0" smtClean="0"/>
              <a:t>Hayek</a:t>
            </a:r>
            <a:r>
              <a:rPr lang="hu-HU" altLang="hu-HU" sz="2400" dirty="0" smtClean="0"/>
              <a:t> követi, aki kezdettől munkatársa az </a:t>
            </a:r>
            <a:r>
              <a:rPr lang="hu-HU" altLang="hu-HU" sz="2400" b="1" dirty="0" err="1" smtClean="0"/>
              <a:t>Eucken</a:t>
            </a:r>
            <a:r>
              <a:rPr lang="hu-HU" altLang="hu-HU" sz="2400" dirty="0" smtClean="0"/>
              <a:t> által alapított </a:t>
            </a:r>
            <a:r>
              <a:rPr lang="hu-HU" altLang="hu-HU" sz="2400" b="1" dirty="0" err="1" smtClean="0"/>
              <a:t>Ordo</a:t>
            </a:r>
            <a:r>
              <a:rPr lang="hu-HU" altLang="hu-HU" sz="2400" b="1" dirty="0" smtClean="0"/>
              <a:t> évkönyv</a:t>
            </a:r>
            <a:r>
              <a:rPr lang="hu-HU" altLang="hu-HU" sz="2400" dirty="0" smtClean="0"/>
              <a:t>nek, ami ma is élő tradíció Németországban.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 smtClean="0"/>
              <a:t>Wilhelm Röpke</a:t>
            </a:r>
            <a:r>
              <a:rPr lang="hu-HU" altLang="hu-HU" sz="2400" dirty="0" smtClean="0"/>
              <a:t> (1899-1966) a nácizmus elől hollandiai emigrációba kényszerül, majd az isztambuli egyetemen tanít.</a:t>
            </a:r>
            <a:r>
              <a:rPr lang="hu-HU" altLang="hu-H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400" b="1" dirty="0" smtClean="0"/>
              <a:t>A jelenkor társadalmi válsága</a:t>
            </a:r>
            <a:r>
              <a:rPr lang="hu-HU" altLang="hu-HU" sz="2400" dirty="0" smtClean="0"/>
              <a:t> c. könyve (1942) egy év múlva magyarul is megjelenik </a:t>
            </a:r>
            <a:r>
              <a:rPr lang="hu-HU" altLang="hu-HU" sz="2400" b="1" dirty="0" smtClean="0"/>
              <a:t>A harmadik út</a:t>
            </a:r>
            <a:r>
              <a:rPr lang="hu-HU" altLang="hu-HU" sz="2400" dirty="0" smtClean="0"/>
              <a:t> címen</a:t>
            </a:r>
            <a:endParaRPr lang="hu-HU" altLang="hu-HU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 smtClean="0"/>
              <a:t>Alexander</a:t>
            </a:r>
            <a:r>
              <a:rPr lang="hu-HU" altLang="hu-HU" sz="2400" dirty="0" smtClean="0"/>
              <a:t> </a:t>
            </a:r>
            <a:r>
              <a:rPr lang="hu-HU" altLang="hu-HU" sz="2400" b="1" dirty="0" err="1" smtClean="0"/>
              <a:t>Rüstow</a:t>
            </a:r>
            <a:r>
              <a:rPr lang="hu-HU" altLang="hu-HU" sz="2400" dirty="0" smtClean="0"/>
              <a:t> (1885-1963) 1933-ban Svájcba emigrált, onnan került Isztambulba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hu-HU" altLang="hu-HU" sz="2400" b="1" dirty="0" smtClean="0"/>
              <a:t>Az </a:t>
            </a:r>
            <a:r>
              <a:rPr lang="hu-HU" altLang="hu-HU" sz="2400" b="1" dirty="0" err="1" smtClean="0"/>
              <a:t>ordoliberalizmus</a:t>
            </a:r>
            <a:r>
              <a:rPr lang="hu-HU" altLang="hu-HU" sz="2400" dirty="0" smtClean="0"/>
              <a:t> elnevezéssel akarja jelezni </a:t>
            </a:r>
            <a:r>
              <a:rPr lang="hu-HU" altLang="hu-HU" sz="2400" b="1" dirty="0" err="1" smtClean="0"/>
              <a:t>Eucken</a:t>
            </a:r>
            <a:r>
              <a:rPr lang="hu-HU" altLang="hu-HU" sz="2400" dirty="0" err="1" smtClean="0"/>
              <a:t>nel</a:t>
            </a:r>
            <a:r>
              <a:rPr lang="hu-HU" altLang="hu-HU" sz="2400" dirty="0" smtClean="0"/>
              <a:t> együtt, hogy </a:t>
            </a:r>
            <a:r>
              <a:rPr lang="hu-HU" altLang="hu-HU" sz="2400" b="1" dirty="0" smtClean="0"/>
              <a:t>gazdasági felfogásuk mind a kollektivizmustól, mind a manchesteri kapitalizmustól különbözik. Kollektivizmus: értsd tervgazdálkodás, manchesteri kapitalizmus = kíméletlen piacgazdaság.</a:t>
            </a:r>
            <a:r>
              <a:rPr lang="hu-HU" altLang="hu-HU" sz="24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847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</a:t>
            </a:r>
            <a:r>
              <a:rPr lang="hu-HU" dirty="0" err="1" smtClean="0"/>
              <a:t>rdoliberalizmus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Tehát a kialakulásakor uralkodó kollektivista (fasiszta kommunista) nézetekkel és</a:t>
            </a:r>
          </a:p>
          <a:p>
            <a:r>
              <a:rPr lang="hu-HU" dirty="0"/>
              <a:t>u</a:t>
            </a:r>
            <a:r>
              <a:rPr lang="hu-HU" dirty="0" smtClean="0"/>
              <a:t>gyanakkor a hagyományos </a:t>
            </a:r>
            <a:r>
              <a:rPr lang="hu-HU" dirty="0" err="1" smtClean="0"/>
              <a:t>laissez</a:t>
            </a:r>
            <a:r>
              <a:rPr lang="hu-HU" dirty="0" err="1"/>
              <a:t>-</a:t>
            </a:r>
            <a:r>
              <a:rPr lang="hu-HU" dirty="0" err="1" smtClean="0"/>
              <a:t>faire</a:t>
            </a:r>
            <a:r>
              <a:rPr lang="hu-HU" dirty="0" smtClean="0"/>
              <a:t> vagy </a:t>
            </a:r>
            <a:r>
              <a:rPr lang="hu-HU" dirty="0" err="1" smtClean="0"/>
              <a:t>manchester-i</a:t>
            </a:r>
            <a:r>
              <a:rPr lang="hu-HU" dirty="0" smtClean="0"/>
              <a:t> liberalizmussal és a neoliberalizmussal is szemben áll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60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err="1"/>
              <a:t>O</a:t>
            </a:r>
            <a:r>
              <a:rPr lang="hu-HU" dirty="0" err="1" smtClean="0"/>
              <a:t>rdoliberalizmus</a:t>
            </a:r>
            <a:endParaRPr lang="hu-HU" dirty="0" smtClean="0"/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669979"/>
          </a:xfrm>
        </p:spPr>
        <p:txBody>
          <a:bodyPr/>
          <a:lstStyle/>
          <a:p>
            <a:r>
              <a:rPr lang="hu-HU" sz="2800" dirty="0" err="1" smtClean="0"/>
              <a:t>Ordo</a:t>
            </a:r>
            <a:r>
              <a:rPr lang="hu-HU" sz="2800" dirty="0" smtClean="0"/>
              <a:t> – </a:t>
            </a:r>
            <a:r>
              <a:rPr lang="hu-HU" sz="2800" dirty="0" err="1" smtClean="0"/>
              <a:t>ordnung</a:t>
            </a:r>
            <a:r>
              <a:rPr lang="hu-HU" sz="2800" dirty="0" smtClean="0"/>
              <a:t>: rend</a:t>
            </a:r>
          </a:p>
          <a:p>
            <a:r>
              <a:rPr lang="hu-HU" sz="2800" dirty="0" smtClean="0"/>
              <a:t>A rend a szabadság rendje, a piac rendje, a szabad verseny rendje</a:t>
            </a:r>
          </a:p>
          <a:p>
            <a:r>
              <a:rPr lang="hu-HU" sz="2800" b="1" dirty="0" smtClean="0"/>
              <a:t>Ez magától </a:t>
            </a:r>
            <a:r>
              <a:rPr lang="hu-HU" sz="2800" dirty="0" smtClean="0"/>
              <a:t>(szemben a klasszikus liberalizmus vagy a neoliberális gazdasági doktrína álláspontjával) </a:t>
            </a:r>
            <a:r>
              <a:rPr lang="hu-HU" sz="2800" b="1" dirty="0" smtClean="0"/>
              <a:t>nem jön létre, nem marad fenn</a:t>
            </a:r>
          </a:p>
          <a:p>
            <a:r>
              <a:rPr lang="hu-HU" sz="2800" dirty="0" smtClean="0"/>
              <a:t>Az állam, az állami gazdaság és társadalompolitika feladata ennek a rendnek a kialakítása, megőrzése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Ordoliberalizmus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Az </a:t>
            </a:r>
            <a:r>
              <a:rPr lang="hu-HU" altLang="hu-HU" sz="2800" dirty="0" err="1" smtClean="0"/>
              <a:t>ordoliberálisok</a:t>
            </a:r>
            <a:r>
              <a:rPr lang="hu-HU" altLang="hu-HU" sz="2800" dirty="0" smtClean="0"/>
              <a:t> számára nem a szociális szempont volt az állami újraelosztás elsődleges indoka, vagy ha igen, akkor a szociális gondokat elsősorban vagyonjuttatással gondolták orvosolni.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A “</a:t>
            </a:r>
            <a:r>
              <a:rPr lang="hu-HU" altLang="hu-HU" sz="2800" b="1" dirty="0" smtClean="0"/>
              <a:t>tulajdont mindenkinek</a:t>
            </a:r>
            <a:r>
              <a:rPr lang="hu-HU" altLang="hu-HU" sz="2800" dirty="0" smtClean="0"/>
              <a:t>”, a “dolgozók széles tömegeinek bevonása a tulajdonba” volt a szociális piacgazdaság elméletével összefonódott </a:t>
            </a:r>
            <a:r>
              <a:rPr lang="hu-HU" altLang="hu-HU" sz="2800" b="1" dirty="0" smtClean="0"/>
              <a:t>népi kapitalizmus</a:t>
            </a:r>
            <a:r>
              <a:rPr lang="hu-HU" altLang="hu-HU" sz="2800" dirty="0" smtClean="0"/>
              <a:t> gondolatának alapja.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Egyik megfogalmazója és fő </a:t>
            </a:r>
            <a:r>
              <a:rPr lang="hu-HU" altLang="hu-HU" sz="2800" dirty="0" err="1" smtClean="0"/>
              <a:t>propagátora</a:t>
            </a:r>
            <a:r>
              <a:rPr lang="hu-HU" altLang="hu-HU" sz="2800" dirty="0" smtClean="0"/>
              <a:t> pedig </a:t>
            </a:r>
            <a:r>
              <a:rPr lang="hu-HU" altLang="hu-HU" sz="2800" b="1" dirty="0" smtClean="0"/>
              <a:t>Ludwig Erhard</a:t>
            </a:r>
            <a:r>
              <a:rPr lang="hu-HU" altLang="hu-HU" sz="2800" dirty="0" smtClean="0"/>
              <a:t>, gazdasági csúcsminiszter, majd kancellár volt (1962) </a:t>
            </a:r>
          </a:p>
        </p:txBody>
      </p:sp>
    </p:spTree>
    <p:extLst>
      <p:ext uri="{BB962C8B-B14F-4D97-AF65-F5344CB8AC3E}">
        <p14:creationId xmlns:p14="http://schemas.microsoft.com/office/powerpoint/2010/main" val="14791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</a:t>
            </a:r>
            <a:r>
              <a:rPr lang="hu-HU" dirty="0" err="1" smtClean="0"/>
              <a:t>rdoliberalizmus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Röpke</a:t>
            </a:r>
            <a:r>
              <a:rPr lang="hu-HU" dirty="0" smtClean="0"/>
              <a:t> - Értékközpontú megközelítés:</a:t>
            </a:r>
          </a:p>
          <a:p>
            <a:pPr marL="0" indent="0">
              <a:buNone/>
            </a:pPr>
            <a:r>
              <a:rPr lang="hu-HU" dirty="0" smtClean="0"/>
              <a:t>     - középpontban a felelős, cselekvő egyén</a:t>
            </a:r>
          </a:p>
          <a:p>
            <a:pPr marL="0" indent="0">
              <a:buNone/>
            </a:pPr>
            <a:r>
              <a:rPr lang="hu-HU" dirty="0" smtClean="0"/>
              <a:t>     - humánum, a társadalom humanizálása</a:t>
            </a:r>
          </a:p>
          <a:p>
            <a:pPr marL="0" indent="0">
              <a:buNone/>
            </a:pPr>
            <a:r>
              <a:rPr lang="hu-HU" dirty="0" smtClean="0"/>
              <a:t>        (itt: tulajdon széles körű terítése!)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emberi, élhető léptékek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civil társadalom és részvétel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szubszidiaritási elv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89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</a:t>
            </a:r>
            <a:r>
              <a:rPr lang="hu-HU" dirty="0" err="1" smtClean="0"/>
              <a:t>rdoliberalizmus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   - munka alapú társadalom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regionális sokféleség elismerése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hagyományok ápolása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magas kultúra, nemzeti hagyományok       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ápolása, együttélési készségek,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kötelességtudat</a:t>
            </a:r>
          </a:p>
        </p:txBody>
      </p:sp>
    </p:spTree>
    <p:extLst>
      <p:ext uri="{BB962C8B-B14F-4D97-AF65-F5344CB8AC3E}">
        <p14:creationId xmlns:p14="http://schemas.microsoft.com/office/powerpoint/2010/main" val="305016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1859</Words>
  <Application>Microsoft Office PowerPoint</Application>
  <PresentationFormat>Diavetítés a képernyőre (4:3 oldalarány)</PresentationFormat>
  <Paragraphs>194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Office-téma</vt:lpstr>
      <vt:lpstr>Gazdaságpolitika 8. ea. </vt:lpstr>
      <vt:lpstr>Miről van szó?</vt:lpstr>
      <vt:lpstr>A források</vt:lpstr>
      <vt:lpstr>Szellemi előzmény: 1930-as évek freiburgi kör </vt:lpstr>
      <vt:lpstr>Ordoliberalizmus</vt:lpstr>
      <vt:lpstr>Ordoliberalizmus</vt:lpstr>
      <vt:lpstr>Ordoliberalizmus</vt:lpstr>
      <vt:lpstr>Ordoliberalizmus</vt:lpstr>
      <vt:lpstr>Ordoliberalizmus</vt:lpstr>
      <vt:lpstr>Ordoliberalizmus</vt:lpstr>
      <vt:lpstr>Ordoliberalizmus</vt:lpstr>
      <vt:lpstr>Ordoliberalizmus</vt:lpstr>
      <vt:lpstr>Ordoliberalizmus</vt:lpstr>
      <vt:lpstr>Hayek, mint előzmény</vt:lpstr>
      <vt:lpstr>Hayek, mint előzmény</vt:lpstr>
      <vt:lpstr>Hayek, mint előzmény</vt:lpstr>
      <vt:lpstr>Hayek, mint előzmény</vt:lpstr>
      <vt:lpstr>Szociális piacgazdaság </vt:lpstr>
      <vt:lpstr>Szociális piacgazdaság </vt:lpstr>
      <vt:lpstr>A gyakorlati végrehajtás</vt:lpstr>
      <vt:lpstr>Konrad Adenauer Churchill szerint Bismarck után ő volt a legnagyobb német államférfi</vt:lpstr>
      <vt:lpstr>A német szociális piacgazdaság</vt:lpstr>
      <vt:lpstr>A német szociális piacgazdaság</vt:lpstr>
      <vt:lpstr>A német szociális piacgazdaság</vt:lpstr>
      <vt:lpstr>A német szociális piacgazdaság</vt:lpstr>
      <vt:lpstr>A német szociális piacgazdaság</vt:lpstr>
      <vt:lpstr>A német szociális piacgazdaság</vt:lpstr>
      <vt:lpstr>A német szociális piacgazdaság</vt:lpstr>
      <vt:lpstr>A német szociális piacgazdaság</vt:lpstr>
      <vt:lpstr>A szociális piacgazdaság jellemzői</vt:lpstr>
      <vt:lpstr>Az állam gazdasági szerepe</vt:lpstr>
      <vt:lpstr>Vállalatirányítási rendszer és üzleti gyakorlat</vt:lpstr>
      <vt:lpstr>A német szociális piacgazdaság</vt:lpstr>
      <vt:lpstr>Az állami újraelosztás</vt:lpstr>
      <vt:lpstr>Makro-számok az 50-es években</vt:lpstr>
      <vt:lpstr>Szociális törvénykezés: Adenauer második és harmadik kormányzati ciklusa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105</cp:revision>
  <dcterms:created xsi:type="dcterms:W3CDTF">2011-12-06T13:04:46Z</dcterms:created>
  <dcterms:modified xsi:type="dcterms:W3CDTF">2019-10-09T10:03:52Z</dcterms:modified>
</cp:coreProperties>
</file>